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73" r:id="rId9"/>
    <p:sldId id="264" r:id="rId10"/>
    <p:sldId id="271" r:id="rId11"/>
    <p:sldId id="274" r:id="rId12"/>
    <p:sldId id="275" r:id="rId13"/>
    <p:sldId id="276" r:id="rId14"/>
    <p:sldId id="265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1"/>
  </p:normalViewPr>
  <p:slideViewPr>
    <p:cSldViewPr snapToGrid="0">
      <p:cViewPr varScale="1">
        <p:scale>
          <a:sx n="51" d="100"/>
          <a:sy n="51" d="100"/>
        </p:scale>
        <p:origin x="1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98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6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60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83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80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44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44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35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15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31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82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8897E-7C14-2549-8BA4-C4FB2FAE0C36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0A8DC-DF6E-5B4B-90F9-E2040703E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7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DF2B5-3912-D475-1696-F5A622810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1302"/>
            <a:ext cx="9144000" cy="1740589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Sociální média a jejich vliv </a:t>
            </a:r>
            <a:br>
              <a:rPr lang="cs-CZ" sz="54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cs-CZ" sz="54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na současnou společnost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441A2C-CB82-1417-3B33-CC6E7309E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2969"/>
            <a:ext cx="9144000" cy="1184852"/>
          </a:xfrm>
        </p:spPr>
        <p:txBody>
          <a:bodyPr/>
          <a:lstStyle/>
          <a:p>
            <a:endParaRPr lang="cs-CZ" sz="1800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66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0DB357-A43E-C798-D8FF-3D37CC0ADC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19CFD-D740-CEF7-209D-970E67BBD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28" y="386930"/>
            <a:ext cx="10141799" cy="1300554"/>
          </a:xfrm>
        </p:spPr>
        <p:txBody>
          <a:bodyPr anchor="b"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Starbucks - #</a:t>
            </a:r>
            <a:r>
              <a:rPr lang="cs-CZ" sz="4800" b="1" dirty="0" err="1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RedCupContest</a:t>
            </a:r>
            <a:endParaRPr lang="cs-CZ" sz="4800" b="1" dirty="0">
              <a:solidFill>
                <a:schemeClr val="accent1">
                  <a:lumMod val="50000"/>
                </a:schemeClr>
              </a:solidFill>
              <a:latin typeface="Helvetica Neue" panose="02000503000000020004" pitchFamily="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167B01-9A9B-1B9D-34A5-FCCE717FE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6429" y="1821957"/>
            <a:ext cx="5150276" cy="4417002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Sdílení fotografie vánočních kelímků s kávou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Interakce s fanoušky, emocionální propojení se zákazníky, obrovské množství uživatelského obsahu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2015</a:t>
            </a: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- 40 000 příspěvků během prvního dne </a:t>
            </a:r>
          </a:p>
        </p:txBody>
      </p:sp>
      <p:pic>
        <p:nvPicPr>
          <p:cNvPr id="5" name="Obrázek 4" descr="Obsah obrázku snímek obrazovky, text, vánoce&#10;&#10;Obsah vygenerovaný umělou inteligencí může být nesprávný.">
            <a:extLst>
              <a:ext uri="{FF2B5EF4-FFF2-40B4-BE49-F238E27FC236}">
                <a16:creationId xmlns:a16="http://schemas.microsoft.com/office/drawing/2014/main" id="{85B1018B-2B2D-F9CF-3039-8E9A9DF7D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295" y="2456649"/>
            <a:ext cx="5571541" cy="3579714"/>
          </a:xfrm>
          <a:prstGeom prst="rect">
            <a:avLst/>
          </a:prstGeom>
        </p:spPr>
      </p:pic>
      <p:sp>
        <p:nvSpPr>
          <p:cNvPr id="31" name="Obdélník 30">
            <a:extLst>
              <a:ext uri="{FF2B5EF4-FFF2-40B4-BE49-F238E27FC236}">
                <a16:creationId xmlns:a16="http://schemas.microsoft.com/office/drawing/2014/main" id="{BED50A05-6FE3-CD00-5B5F-94E897216CB1}"/>
              </a:ext>
            </a:extLst>
          </p:cNvPr>
          <p:cNvSpPr/>
          <p:nvPr/>
        </p:nvSpPr>
        <p:spPr>
          <a:xfrm>
            <a:off x="795528" y="1821957"/>
            <a:ext cx="9345999" cy="6226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491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6062C-E790-E3D5-80DC-6BB212B03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F3A6B-E63A-5A3A-A3C4-087A1325F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17554"/>
            <a:ext cx="9144000" cy="1022891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NEGATIVNÍ KAMPANĚ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36F34AC-7D32-F390-5648-2EB681981568}"/>
              </a:ext>
            </a:extLst>
          </p:cNvPr>
          <p:cNvSpPr/>
          <p:nvPr/>
        </p:nvSpPr>
        <p:spPr>
          <a:xfrm>
            <a:off x="1754124" y="4181727"/>
            <a:ext cx="8683752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169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DFC7F8-97ED-A7ED-A2A5-666E9164A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E594E-6490-6FDF-81E3-F6334E65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719" y="688015"/>
            <a:ext cx="4560584" cy="1128068"/>
          </a:xfrm>
        </p:spPr>
        <p:txBody>
          <a:bodyPr anchor="ctr">
            <a:normAutofit/>
          </a:bodyPr>
          <a:lstStyle/>
          <a:p>
            <a:r>
              <a:rPr lang="cs-CZ" sz="40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COVID-19</a:t>
            </a:r>
            <a:r>
              <a:rPr lang="cs-CZ" sz="4000" b="1" dirty="0">
                <a:latin typeface="Helvetica Neue" panose="02000503000000020004" pitchFamily="2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A5F05B-0815-C9DD-76C3-060C1A1E3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1738828"/>
            <a:ext cx="4906191" cy="457126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Šíření </a:t>
            </a:r>
            <a:r>
              <a:rPr lang="cs-CZ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dezinformací</a:t>
            </a: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 viru, léčbě a vakcinaci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Nepravdivé informace vedoucí k nedůvěře ve vědu a odmítání vakcinace</a:t>
            </a:r>
          </a:p>
          <a:p>
            <a:pPr lvl="1">
              <a:lnSpc>
                <a:spcPct val="150000"/>
              </a:lnSpc>
            </a:pPr>
            <a:r>
              <a:rPr lang="cs-CZ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Nižší proočkovanost </a:t>
            </a: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komplikace ve snaze o kontrolu pandemie  </a:t>
            </a:r>
          </a:p>
        </p:txBody>
      </p:sp>
      <p:pic>
        <p:nvPicPr>
          <p:cNvPr id="6" name="Obrázek 5" descr="Obsah obrázku snímek obrazovky, Grafika, design&#10;&#10;Obsah vygenerovaný umělou inteligencí může být nesprávný.">
            <a:extLst>
              <a:ext uri="{FF2B5EF4-FFF2-40B4-BE49-F238E27FC236}">
                <a16:creationId xmlns:a16="http://schemas.microsoft.com/office/drawing/2014/main" id="{0369EAB9-781F-E45A-3F56-6F0932998DD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377" r="23397" b="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31" name="Obdélník 30">
            <a:extLst>
              <a:ext uri="{FF2B5EF4-FFF2-40B4-BE49-F238E27FC236}">
                <a16:creationId xmlns:a16="http://schemas.microsoft.com/office/drawing/2014/main" id="{241757DF-4AE4-252B-439C-28EB9755B508}"/>
              </a:ext>
            </a:extLst>
          </p:cNvPr>
          <p:cNvSpPr/>
          <p:nvPr/>
        </p:nvSpPr>
        <p:spPr>
          <a:xfrm flipV="1">
            <a:off x="612647" y="1693110"/>
            <a:ext cx="3238917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908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F093F2-41B5-E8DC-C9C2-82E0BA94E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DB794-3322-3EF0-658D-F7441EF8D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28" y="386930"/>
            <a:ext cx="10141799" cy="1300554"/>
          </a:xfrm>
        </p:spPr>
        <p:txBody>
          <a:bodyPr anchor="b"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Amanda </a:t>
            </a:r>
            <a:r>
              <a:rPr lang="cs-CZ" sz="4800" b="1" dirty="0" err="1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Todd</a:t>
            </a:r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E037E6-4770-D4CD-2DFD-A738BF3EA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6429" y="2244435"/>
            <a:ext cx="5314516" cy="3994523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Kyberšikana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Útoky na osobnost, vzhled či názory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Úzkosti, depresím, sebevražedné sklony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2012 – Amanda </a:t>
            </a:r>
            <a:r>
              <a:rPr lang="cs-CZ" sz="20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Todd</a:t>
            </a:r>
            <a:r>
              <a:rPr lang="cs-CZ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cs-CZ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spáchala sebevraždu po dlouhodobé kyberšikaně </a:t>
            </a:r>
          </a:p>
          <a:p>
            <a:pPr>
              <a:lnSpc>
                <a:spcPct val="150000"/>
              </a:lnSpc>
            </a:pPr>
            <a:endParaRPr lang="cs-CZ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5" name="Obrázek 4" descr="Obsah obrázku osoba, oblečení, Loket, žena&#10;&#10;Obsah vygenerovaný umělou inteligencí může být nesprávný.">
            <a:extLst>
              <a:ext uri="{FF2B5EF4-FFF2-40B4-BE49-F238E27FC236}">
                <a16:creationId xmlns:a16="http://schemas.microsoft.com/office/drawing/2014/main" id="{748EF7FE-DA97-D092-CFA0-75F0D667E2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443"/>
          <a:stretch/>
        </p:blipFill>
        <p:spPr>
          <a:xfrm>
            <a:off x="635295" y="2524715"/>
            <a:ext cx="5150277" cy="3714244"/>
          </a:xfrm>
          <a:prstGeom prst="rect">
            <a:avLst/>
          </a:prstGeom>
        </p:spPr>
      </p:pic>
      <p:sp>
        <p:nvSpPr>
          <p:cNvPr id="31" name="Obdélník 30">
            <a:extLst>
              <a:ext uri="{FF2B5EF4-FFF2-40B4-BE49-F238E27FC236}">
                <a16:creationId xmlns:a16="http://schemas.microsoft.com/office/drawing/2014/main" id="{C3C0A40C-5C24-4982-A954-21CC104BF3A7}"/>
              </a:ext>
            </a:extLst>
          </p:cNvPr>
          <p:cNvSpPr/>
          <p:nvPr/>
        </p:nvSpPr>
        <p:spPr>
          <a:xfrm flipV="1">
            <a:off x="795528" y="1687483"/>
            <a:ext cx="4413781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502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DB66DD-F92E-1DCD-873D-DB32D9787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C88E-D1DC-0170-40AA-CD693ABD9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7" y="609599"/>
            <a:ext cx="6986015" cy="1044519"/>
          </a:xfrm>
        </p:spPr>
        <p:txBody>
          <a:bodyPr anchor="b"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Závěr</a:t>
            </a:r>
            <a:endParaRPr lang="cs-CZ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FCC85A-0EAC-1CF8-4A08-28FC15470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071760"/>
            <a:ext cx="9875243" cy="36721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Sociální média mají významný vliv na společnost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Výhody, ale zároveň i rizika 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Uvědomělý a vyvážený přístup k jejich používání </a:t>
            </a:r>
          </a:p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Zmírnění negativních dopadů: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Posilování mediální gramotnosti 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Etické používání 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Regulace problematických jevů </a:t>
            </a: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4D74F45D-C39C-0BFC-D735-EB227F6569C0}"/>
              </a:ext>
            </a:extLst>
          </p:cNvPr>
          <p:cNvSpPr/>
          <p:nvPr/>
        </p:nvSpPr>
        <p:spPr>
          <a:xfrm flipV="1">
            <a:off x="612647" y="1654118"/>
            <a:ext cx="2560043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88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D7F8B-46C7-C55D-B815-3065AFC18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122DE4-1E59-BA86-3A8E-DA1A0FDE3D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17554"/>
            <a:ext cx="9144000" cy="1022891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DĚKUJI ZA POZORNOST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37EB406-BA7B-3E31-222E-9C1525441E33}"/>
              </a:ext>
            </a:extLst>
          </p:cNvPr>
          <p:cNvSpPr/>
          <p:nvPr/>
        </p:nvSpPr>
        <p:spPr>
          <a:xfrm>
            <a:off x="1754124" y="4181727"/>
            <a:ext cx="8683752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668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E29F0-EA42-BD25-3C46-93F990F2D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F6267-9264-ABB1-3677-75FF2054D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17554"/>
            <a:ext cx="9144000" cy="1022891"/>
          </a:xfrm>
        </p:spPr>
        <p:txBody>
          <a:bodyPr>
            <a:normAutofit fontScale="90000"/>
          </a:bodyPr>
          <a:lstStyle/>
          <a:p>
            <a:r>
              <a:rPr lang="cs-CZ" sz="54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PROSTOR </a:t>
            </a:r>
            <a:br>
              <a:rPr lang="cs-CZ" sz="54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cs-CZ" sz="54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 VAŠE DOTAZY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D83AB58-D9E7-F1CC-6396-D9AE274597C0}"/>
              </a:ext>
            </a:extLst>
          </p:cNvPr>
          <p:cNvSpPr/>
          <p:nvPr/>
        </p:nvSpPr>
        <p:spPr>
          <a:xfrm>
            <a:off x="1754124" y="4181727"/>
            <a:ext cx="8683752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82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BD5E6-6460-3EB3-09EC-03E51780A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Úvod do problematiky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68A1F-8A88-9915-9098-265A0714A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061029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</a:t>
            </a:r>
            <a:r>
              <a:rPr lang="cs-CZ" sz="16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eodmyslitelná součást moderní společnosti 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 rozvojem technologií se stále vyvíjejí a mění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Sdílení informací, komunikace, interakce s obsahem i s ostatními uživateli, zábava i seberealizace, vnímání sebe sama i ostatních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Ovlivňují rozhodování</a:t>
            </a:r>
          </a:p>
          <a:p>
            <a:pPr>
              <a:lnSpc>
                <a:spcPct val="150000"/>
              </a:lnSpc>
            </a:pPr>
            <a:r>
              <a:rPr lang="cs-CZ" sz="16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Cíl:</a:t>
            </a:r>
            <a:r>
              <a:rPr lang="cs-CZ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cs-CZ" sz="16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cs-CZ" sz="16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nalyzovat vliv sociálních médií na různé aspekty společnosti</a:t>
            </a:r>
            <a:r>
              <a:rPr lang="cs-CZ" sz="16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cs-CZ" sz="16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pozitivní i negativní dopady, jak zmírnit negativní účinky</a:t>
            </a:r>
            <a:r>
              <a:rPr lang="cs-CZ" sz="16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</a:t>
            </a:r>
            <a:r>
              <a:rPr lang="cs-CZ" sz="16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sychické zdraví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</a:t>
            </a:r>
            <a:r>
              <a:rPr lang="cs-CZ" sz="16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ezilidské vztahy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</a:t>
            </a:r>
            <a:r>
              <a:rPr lang="cs-CZ" sz="16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konomika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</a:t>
            </a:r>
            <a:r>
              <a:rPr lang="cs-CZ" sz="16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ultura</a:t>
            </a:r>
            <a:endParaRPr lang="cs-CZ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E6E994A-0E85-3728-CD61-13C52AFBB89D}"/>
              </a:ext>
            </a:extLst>
          </p:cNvPr>
          <p:cNvSpPr/>
          <p:nvPr/>
        </p:nvSpPr>
        <p:spPr>
          <a:xfrm>
            <a:off x="838200" y="1536743"/>
            <a:ext cx="6355711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5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BC956-C000-3EB4-5030-AF94ECD20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8A1769-D823-76CB-A94C-F95E20872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Cíle práce a výzkumné otázky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A5743C-215E-0EE1-BE18-A535BEFE1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06102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Zmapovat klíčové dopady sociálních médií 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Navrhnout opatření pro jejich zvládání </a:t>
            </a:r>
          </a:p>
          <a:p>
            <a:pPr>
              <a:lnSpc>
                <a:spcPct val="150000"/>
              </a:lnSpc>
            </a:pPr>
            <a:r>
              <a:rPr lang="cs-CZ" sz="1800" b="1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V</a:t>
            </a:r>
            <a:r>
              <a:rPr lang="cs-CZ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ýzkumné otázky:</a:t>
            </a:r>
            <a:b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</a:b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1. Jak sociální média ovlivňují psychické zdraví uživatelů?</a:t>
            </a:r>
            <a:b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</a:b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2. Jaký je jejich dopad na mezilidské vztahy a komunikaci?</a:t>
            </a:r>
            <a:b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</a:b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3. Jak ovlivňují ekonomiku a digitální marketing?</a:t>
            </a:r>
            <a:b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</a:b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4. Jaké strategie mohou pomoci zmírnit negativní dopady?</a:t>
            </a:r>
            <a:r>
              <a:rPr lang="cs-CZ" sz="1200" dirty="0">
                <a:effectLst/>
              </a:rPr>
              <a:t> </a:t>
            </a:r>
            <a:endParaRPr lang="cs-CZ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645D234-2E44-6774-24E7-73B5041F78D1}"/>
              </a:ext>
            </a:extLst>
          </p:cNvPr>
          <p:cNvSpPr/>
          <p:nvPr/>
        </p:nvSpPr>
        <p:spPr>
          <a:xfrm>
            <a:off x="838200" y="1536743"/>
            <a:ext cx="8158655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8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4F90A-5538-D4C7-F604-CB3CFF458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CD81F-51F7-1628-F427-ABFB54D3F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Metologie</a:t>
            </a:r>
            <a:endParaRPr lang="cs-CZ" b="1" dirty="0">
              <a:solidFill>
                <a:schemeClr val="accent1">
                  <a:lumMod val="50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08688C-BD83-8FDC-BF9A-E19655093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06102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</a:t>
            </a: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ombinace teoretické analýzy a případových studií</a:t>
            </a:r>
            <a:r>
              <a:rPr lang="cs-CZ" sz="12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orozumění fenoménu sociálních médií a jejich vlivu</a:t>
            </a:r>
            <a:r>
              <a:rPr lang="cs-CZ" sz="10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200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Teoretická část </a:t>
            </a:r>
            <a:r>
              <a:rPr lang="cs-CZ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 Přehled odborné literatury a existujících studií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Praktická část </a:t>
            </a:r>
            <a:r>
              <a:rPr lang="cs-CZ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 Analýza konkrétních případů – pozitivní a negativní dopady sociálních sítí</a:t>
            </a:r>
          </a:p>
          <a:p>
            <a:pPr marL="0" indent="0">
              <a:lnSpc>
                <a:spcPct val="150000"/>
              </a:lnSpc>
              <a:buNone/>
            </a:pPr>
            <a:br>
              <a:rPr lang="cs-CZ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endParaRPr lang="cs-CZ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55CAC33-2113-1DC1-1C50-D301381281AD}"/>
              </a:ext>
            </a:extLst>
          </p:cNvPr>
          <p:cNvSpPr/>
          <p:nvPr/>
        </p:nvSpPr>
        <p:spPr>
          <a:xfrm>
            <a:off x="838201" y="1536743"/>
            <a:ext cx="3355428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99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75E8A-D3DA-4E72-A700-E1C6403A9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87998-EB26-BDE0-6C95-8AEF77E5C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Hlavní výsledky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66B4A2-9064-7CF2-2CFD-7CD26C1B4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061029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Vliv na psychické zdraví</a:t>
            </a:r>
          </a:p>
          <a:p>
            <a:pPr lvl="1">
              <a:lnSpc>
                <a:spcPct val="150000"/>
              </a:lnSpc>
            </a:pPr>
            <a:r>
              <a:rPr lang="cs-CZ" sz="1800" u="sng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Pozitivní</a:t>
            </a: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podpora a sdílený prostor</a:t>
            </a:r>
          </a:p>
          <a:p>
            <a:pPr lvl="1">
              <a:lnSpc>
                <a:spcPct val="150000"/>
              </a:lnSpc>
            </a:pPr>
            <a:r>
              <a:rPr lang="cs-CZ" sz="1800" u="sng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Negativní</a:t>
            </a: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závislosti, úzkosti a deprese, srovnávání se s ostatními, kyberšikana </a:t>
            </a:r>
          </a:p>
          <a:p>
            <a:pPr lvl="2">
              <a:lnSpc>
                <a:spcPct val="150000"/>
              </a:lnSpc>
            </a:pP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Fenomén FOMO (</a:t>
            </a:r>
            <a:r>
              <a:rPr lang="cs-CZ" sz="1800" dirty="0" err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fear</a:t>
            </a: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missing</a:t>
            </a: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out)</a:t>
            </a:r>
          </a:p>
          <a:p>
            <a:pPr marL="914400" lvl="2" indent="0">
              <a:lnSpc>
                <a:spcPct val="150000"/>
              </a:lnSpc>
              <a:buNone/>
            </a:pPr>
            <a:endParaRPr lang="cs-CZ" sz="1800" dirty="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Vliv na mezilidské vztahy</a:t>
            </a:r>
          </a:p>
          <a:p>
            <a:pPr lvl="1">
              <a:lnSpc>
                <a:spcPct val="150000"/>
              </a:lnSpc>
            </a:pPr>
            <a:r>
              <a:rPr lang="cs-CZ" sz="1800" u="sng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Pozitivní</a:t>
            </a: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Rychlá komunikace a propojení lidí </a:t>
            </a:r>
          </a:p>
          <a:p>
            <a:pPr lvl="1">
              <a:lnSpc>
                <a:spcPct val="150000"/>
              </a:lnSpc>
            </a:pPr>
            <a:r>
              <a:rPr lang="cs-CZ" sz="1800" u="sng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Negativní</a:t>
            </a:r>
            <a:r>
              <a:rPr lang="cs-CZ" sz="18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Oslabení mezilidských vztahů (povrchnější vztahy), anonymita podporující nenávistné projevy</a:t>
            </a:r>
            <a:br>
              <a:rPr lang="cs-CZ" sz="14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cs-CZ" sz="14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endParaRPr lang="cs-CZ" sz="1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CA14267-5DC8-CA0A-6D7B-8ED6F1F62FC8}"/>
              </a:ext>
            </a:extLst>
          </p:cNvPr>
          <p:cNvSpPr/>
          <p:nvPr/>
        </p:nvSpPr>
        <p:spPr>
          <a:xfrm>
            <a:off x="838201" y="1536743"/>
            <a:ext cx="6140668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964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60076-C6A5-C3E2-0A58-AA959084B2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537C4-B5CE-8087-E607-BBA67C812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Hlavní výsledky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FE68CC-F9C7-B991-383B-D1FD8DBD7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111" y="1825625"/>
            <a:ext cx="11130456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Ekonomické dopady</a:t>
            </a:r>
            <a:b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• </a:t>
            </a:r>
            <a:r>
              <a:rPr lang="cs-CZ" sz="1800" u="sng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Pozitivní</a:t>
            </a: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Rozmach digitálního marketingu - oslovování zákazníků</a:t>
            </a:r>
            <a:b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• </a:t>
            </a:r>
            <a:r>
              <a:rPr lang="cs-CZ" sz="18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Influencer</a:t>
            </a: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marketing - reklamní strategie</a:t>
            </a:r>
            <a:b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• </a:t>
            </a:r>
            <a:r>
              <a:rPr lang="cs-CZ" sz="1800" u="sng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Negativní</a:t>
            </a: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Problémy </a:t>
            </a:r>
            <a:r>
              <a:rPr lang="cs-CZ" sz="18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sochranou</a:t>
            </a: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osobních údajů – kauza Cambridge </a:t>
            </a:r>
            <a:r>
              <a:rPr lang="cs-CZ" sz="180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Analytica</a:t>
            </a:r>
            <a:endParaRPr lang="cs-CZ" sz="180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1800" dirty="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Kulturní dopady</a:t>
            </a:r>
            <a:b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• </a:t>
            </a:r>
            <a:r>
              <a:rPr lang="cs-CZ" sz="1800" u="sng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Pozitivní</a:t>
            </a: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Šíření nových trendů, možnost sebevyjádření a podpora kreativity, komunita s podobnými zájmy</a:t>
            </a:r>
            <a:b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• </a:t>
            </a:r>
            <a:r>
              <a:rPr lang="cs-CZ" sz="1800" u="sng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Negativní</a:t>
            </a:r>
            <a: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Uniformita kulturních vzorců a komercializace kultury – hodnocení podle „lajků</a:t>
            </a:r>
          </a:p>
          <a:p>
            <a:pPr marL="0" indent="0">
              <a:lnSpc>
                <a:spcPct val="150000"/>
              </a:lnSpc>
              <a:buNone/>
            </a:pPr>
            <a:br>
              <a:rPr lang="cs-CZ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cs-CZ" sz="14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cs-CZ" sz="14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endParaRPr lang="cs-CZ" sz="1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C7242B2-EB6E-6FB0-80E9-985B92CF8FC1}"/>
              </a:ext>
            </a:extLst>
          </p:cNvPr>
          <p:cNvSpPr/>
          <p:nvPr/>
        </p:nvSpPr>
        <p:spPr>
          <a:xfrm>
            <a:off x="838201" y="1536743"/>
            <a:ext cx="6140668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62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6DCA5-9DEC-3D96-184D-2B2460D13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44830-9643-1EE6-EBAA-9E3C7B25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Strategie pro zmírnění negativních dopadů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08784E-35AE-1489-8A3F-4CE3F9AA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1841313"/>
            <a:ext cx="4750674" cy="190187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•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Individuální úroveň: 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Digitální detox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</a:t>
            </a:r>
            <a:r>
              <a:rPr lang="cs-CZ" sz="20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ritické myšlení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</a:t>
            </a:r>
            <a:r>
              <a:rPr lang="cs-CZ" sz="20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ediální gramotnost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12F2EBA-BB31-7BB5-9731-EBBFCD88A2F7}"/>
              </a:ext>
            </a:extLst>
          </p:cNvPr>
          <p:cNvSpPr/>
          <p:nvPr/>
        </p:nvSpPr>
        <p:spPr>
          <a:xfrm flipV="1">
            <a:off x="838200" y="1491024"/>
            <a:ext cx="10628585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B596E06-8A63-4520-0942-55E385606660}"/>
              </a:ext>
            </a:extLst>
          </p:cNvPr>
          <p:cNvSpPr txBox="1"/>
          <p:nvPr/>
        </p:nvSpPr>
        <p:spPr>
          <a:xfrm>
            <a:off x="5812221" y="1843316"/>
            <a:ext cx="6096000" cy="1420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Společenská úroveň: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Vzdělávání v oblasti mediální gramotnosti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</a:t>
            </a:r>
            <a:r>
              <a:rPr lang="cs-CZ" sz="20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odpora duševního zdraví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8163C4-A2CD-B59F-565F-7722539DD359}"/>
              </a:ext>
            </a:extLst>
          </p:cNvPr>
          <p:cNvSpPr txBox="1"/>
          <p:nvPr/>
        </p:nvSpPr>
        <p:spPr>
          <a:xfrm>
            <a:off x="3352799" y="4461122"/>
            <a:ext cx="6096000" cy="1419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•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Regulace: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Opatření proti dezinformacím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</a:t>
            </a:r>
            <a:r>
              <a:rPr lang="cs-CZ" sz="20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epší ochrana osobních údajů</a:t>
            </a:r>
            <a:endParaRPr lang="cs-CZ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221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01656-B88A-D0E4-CC4A-8058C8CA9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41F4D-3F97-BEA9-5D71-0713BF545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17554"/>
            <a:ext cx="9144000" cy="1022891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POZITIVNÍ KAMPANĚ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24D7265-7C12-4008-D8BB-1ABC21A4E732}"/>
              </a:ext>
            </a:extLst>
          </p:cNvPr>
          <p:cNvSpPr/>
          <p:nvPr/>
        </p:nvSpPr>
        <p:spPr>
          <a:xfrm>
            <a:off x="1754124" y="4181727"/>
            <a:ext cx="8683752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068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4CD893-894E-E864-0B18-3159BBF7FE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D5A0E-C42A-6E27-851C-01E4567C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7" y="609600"/>
            <a:ext cx="6716407" cy="133084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Nike – #</a:t>
            </a:r>
            <a:r>
              <a:rPr lang="cs-CZ" b="1" dirty="0" err="1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MakeItCount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Helvetica Neue" panose="02000503000000020004" pitchFamily="2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A91BE5-A59F-C326-38DC-3212A70E2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194102"/>
            <a:ext cx="6008870" cy="39085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Video na </a:t>
            </a:r>
            <a:r>
              <a:rPr lang="cs-CZ" sz="2000" b="1" dirty="0" err="1"/>
              <a:t>Youtube</a:t>
            </a:r>
            <a:r>
              <a:rPr lang="cs-CZ" sz="2000" dirty="0"/>
              <a:t> – cestování a motivace k žití naplno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motivaci lidí k aktivnímu životnímu stylu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hashtag </a:t>
            </a:r>
            <a:r>
              <a:rPr lang="cs-CZ" sz="2000" b="1" dirty="0"/>
              <a:t>#</a:t>
            </a:r>
            <a:r>
              <a:rPr lang="cs-CZ" sz="2000" b="1" dirty="0" err="1"/>
              <a:t>MakeItCount</a:t>
            </a:r>
            <a:r>
              <a:rPr lang="cs-CZ" sz="2000" b="1" dirty="0"/>
              <a:t> 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Twitter a Instagram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Miliony uživatelů sdílely své vlastní příběhy a fotografie spojené s touto výzvou </a:t>
            </a:r>
          </a:p>
          <a:p>
            <a:pPr>
              <a:lnSpc>
                <a:spcPct val="150000"/>
              </a:lnSpc>
            </a:pPr>
            <a:r>
              <a:rPr lang="cs-CZ" sz="2000" b="1" dirty="0"/>
              <a:t>18% nárůst zisku </a:t>
            </a:r>
            <a:r>
              <a:rPr lang="cs-CZ" sz="2000" dirty="0"/>
              <a:t>společnosti Nike – 2012</a:t>
            </a:r>
          </a:p>
        </p:txBody>
      </p:sp>
      <p:pic>
        <p:nvPicPr>
          <p:cNvPr id="5" name="Obrázek 4" descr="Obsah obrázku Písmo, Grafika, grafický design, symbol&#10;&#10;Obsah vygenerovaný umělou inteligencí může být nesprávný.">
            <a:extLst>
              <a:ext uri="{FF2B5EF4-FFF2-40B4-BE49-F238E27FC236}">
                <a16:creationId xmlns:a16="http://schemas.microsoft.com/office/drawing/2014/main" id="{2CC25E16-E7D7-48F9-023F-E3722E777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610" y="2101721"/>
            <a:ext cx="4737650" cy="2676772"/>
          </a:xfrm>
          <a:prstGeom prst="rect">
            <a:avLst/>
          </a:prstGeom>
        </p:spPr>
      </p:pic>
      <p:sp>
        <p:nvSpPr>
          <p:cNvPr id="31" name="Obdélník 30">
            <a:extLst>
              <a:ext uri="{FF2B5EF4-FFF2-40B4-BE49-F238E27FC236}">
                <a16:creationId xmlns:a16="http://schemas.microsoft.com/office/drawing/2014/main" id="{3B1931D1-EBF4-5067-A771-1D07CD326EEA}"/>
              </a:ext>
            </a:extLst>
          </p:cNvPr>
          <p:cNvSpPr/>
          <p:nvPr/>
        </p:nvSpPr>
        <p:spPr>
          <a:xfrm>
            <a:off x="612647" y="1738829"/>
            <a:ext cx="5912844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48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 2013–2022">
  <a:themeElements>
    <a:clrScheme name="Motiv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518</Words>
  <Application>Microsoft Office PowerPoint</Application>
  <PresentationFormat>Širokoúhlá obrazovka</PresentationFormat>
  <Paragraphs>79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Helvetica Neue</vt:lpstr>
      <vt:lpstr>Motiv Office 2013–2022</vt:lpstr>
      <vt:lpstr>Sociální média a jejich vliv  na současnou společnost</vt:lpstr>
      <vt:lpstr>Úvod do problematiky</vt:lpstr>
      <vt:lpstr>Cíle práce a výzkumné otázky </vt:lpstr>
      <vt:lpstr>Metologie</vt:lpstr>
      <vt:lpstr>Hlavní výsledky práce</vt:lpstr>
      <vt:lpstr>Hlavní výsledky práce</vt:lpstr>
      <vt:lpstr>Strategie pro zmírnění negativních dopadů</vt:lpstr>
      <vt:lpstr>POZITIVNÍ KAMPANĚ</vt:lpstr>
      <vt:lpstr>Nike – #MakeItCount </vt:lpstr>
      <vt:lpstr>Starbucks - #RedCupContest</vt:lpstr>
      <vt:lpstr>NEGATIVNÍ KAMPANĚ</vt:lpstr>
      <vt:lpstr>COVID-19 </vt:lpstr>
      <vt:lpstr>Amanda Todd </vt:lpstr>
      <vt:lpstr>Závěr</vt:lpstr>
      <vt:lpstr>DĚKUJI ZA POZORNOST</vt:lpstr>
      <vt:lpstr>PROSTOR  PRO VAŠE 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2025-04-09T07:06:29Z</dcterms:created>
  <dcterms:modified xsi:type="dcterms:W3CDTF">2025-04-09T07:06:31Z</dcterms:modified>
</cp:coreProperties>
</file>